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3" r:id="rId2"/>
  </p:sldMasterIdLst>
  <p:notesMasterIdLst>
    <p:notesMasterId r:id="rId28"/>
  </p:notesMasterIdLst>
  <p:handoutMasterIdLst>
    <p:handoutMasterId r:id="rId29"/>
  </p:handoutMasterIdLst>
  <p:sldIdLst>
    <p:sldId id="509" r:id="rId3"/>
    <p:sldId id="579" r:id="rId4"/>
    <p:sldId id="514" r:id="rId5"/>
    <p:sldId id="580" r:id="rId6"/>
    <p:sldId id="550" r:id="rId7"/>
    <p:sldId id="551" r:id="rId8"/>
    <p:sldId id="545" r:id="rId9"/>
    <p:sldId id="546" r:id="rId10"/>
    <p:sldId id="548" r:id="rId11"/>
    <p:sldId id="549" r:id="rId12"/>
    <p:sldId id="523" r:id="rId13"/>
    <p:sldId id="552" r:id="rId14"/>
    <p:sldId id="553" r:id="rId15"/>
    <p:sldId id="554" r:id="rId16"/>
    <p:sldId id="555" r:id="rId17"/>
    <p:sldId id="522" r:id="rId18"/>
    <p:sldId id="569" r:id="rId19"/>
    <p:sldId id="531" r:id="rId20"/>
    <p:sldId id="541" r:id="rId21"/>
    <p:sldId id="542" r:id="rId22"/>
    <p:sldId id="571" r:id="rId23"/>
    <p:sldId id="572" r:id="rId24"/>
    <p:sldId id="558" r:id="rId25"/>
    <p:sldId id="557" r:id="rId26"/>
    <p:sldId id="530" r:id="rId27"/>
  </p:sldIdLst>
  <p:sldSz cx="12192000" cy="6858000"/>
  <p:notesSz cx="6858000" cy="9144000"/>
  <p:embeddedFontLst>
    <p:embeddedFont>
      <p:font typeface="方正公文小标宋" panose="02010600030101010101" charset="-122"/>
      <p:regular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等线 Light" panose="02010600030101010101" pitchFamily="2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C6BB5AE-A4C6-431E-B83A-3905BF2841B4}">
          <p14:sldIdLst>
            <p14:sldId id="509"/>
            <p14:sldId id="579"/>
            <p14:sldId id="514"/>
          </p14:sldIdLst>
        </p14:section>
        <p14:section name="内容页" id="{492378D0-F367-4E57-BCFF-1FD699F47409}">
          <p14:sldIdLst>
            <p14:sldId id="580"/>
            <p14:sldId id="550"/>
            <p14:sldId id="551"/>
            <p14:sldId id="545"/>
            <p14:sldId id="546"/>
            <p14:sldId id="548"/>
            <p14:sldId id="549"/>
            <p14:sldId id="523"/>
            <p14:sldId id="552"/>
            <p14:sldId id="553"/>
            <p14:sldId id="554"/>
            <p14:sldId id="555"/>
            <p14:sldId id="522"/>
            <p14:sldId id="569"/>
            <p14:sldId id="531"/>
            <p14:sldId id="541"/>
            <p14:sldId id="542"/>
            <p14:sldId id="571"/>
            <p14:sldId id="572"/>
            <p14:sldId id="558"/>
            <p14:sldId id="557"/>
          </p14:sldIdLst>
        </p14:section>
        <p14:section name="封底" id="{FC6E127C-9EBE-422D-9F9B-3F83DE547E0F}">
          <p14:sldIdLst>
            <p14:sldId id="530"/>
          </p14:sldIdLst>
        </p14:section>
        <p14:section name="图标" id="{D1AAE4E8-5ADD-4189-AD4F-8C2A1D63AE5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DD8"/>
    <a:srgbClr val="063A65"/>
    <a:srgbClr val="BD9F68"/>
    <a:srgbClr val="CBB387"/>
    <a:srgbClr val="D8C5A4"/>
    <a:srgbClr val="EADFCD"/>
    <a:srgbClr val="F3863B"/>
    <a:srgbClr val="15529B"/>
    <a:srgbClr val="C81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3826" autoAdjust="0"/>
  </p:normalViewPr>
  <p:slideViewPr>
    <p:cSldViewPr snapToGrid="0">
      <p:cViewPr varScale="1">
        <p:scale>
          <a:sx n="80" d="100"/>
          <a:sy n="80" d="100"/>
        </p:scale>
        <p:origin x="69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8C3B1-167A-4D27-B8C3-D322959B116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5B007-A24C-447D-B308-6C22707D2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F569-4378-4B9E-B24B-157A870E466B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1614-B1B4-4A7E-8484-D6D067AF10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/>
          <p:cNvSpPr txBox="1"/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/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/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/>
          <p:cNvSpPr txBox="1"/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/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/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/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/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/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/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/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/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/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/>
          <p:cNvSpPr txBox="1"/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b="-103"/>
          <a:stretch>
            <a:fillRect/>
          </a:stretch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>
            <a:fillRect/>
          </a:stretch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/>
          <p:cNvSpPr txBox="1"/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/>
          <p:cNvSpPr txBox="1"/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/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/>
          <p:cNvSpPr txBox="1"/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/>
          <p:cNvSpPr txBox="1"/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/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/>
          <p:cNvSpPr txBox="1"/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b="-103"/>
          <a:stretch>
            <a:fillRect/>
          </a:stretch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>
            <a:fillRect/>
          </a:stretch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/>
          <p:cNvSpPr txBox="1"/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/>
          <p:cNvSpPr txBox="1"/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/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/>
          <p:cNvSpPr txBox="1"/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/>
          <p:cNvSpPr txBox="1"/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/>
          <p:cNvSpPr txBox="1"/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>
            <a:fillRect/>
          </a:stretch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>
            <a:fillRect/>
          </a:stretch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/>
          <p:cNvSpPr txBox="1"/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/>
          <p:cNvSpPr txBox="1"/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/>
          <p:cNvSpPr txBox="1"/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/>
          <p:cNvSpPr txBox="1"/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/>
          <p:cNvSpPr txBox="1"/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/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/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/>
          <p:cNvSpPr txBox="1"/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/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/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/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/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/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/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/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/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/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/>
          <p:cNvSpPr txBox="1"/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/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/>
          <p:cNvSpPr txBox="1"/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/>
          <p:cNvSpPr txBox="1"/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/>
          <p:cNvSpPr txBox="1"/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/>
          <p:cNvSpPr txBox="1"/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>
            <a:fillRect/>
          </a:stretch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>
            <a:fillRect/>
          </a:stretch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/>
          <p:cNvSpPr txBox="1"/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/>
          <p:cNvSpPr txBox="1"/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/>
          <p:cNvSpPr txBox="1"/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/>
          <p:cNvSpPr txBox="1"/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44600" y="5495290"/>
            <a:ext cx="45777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AU2601-02  2024-2025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3" name="Titre 11"/>
          <p:cNvSpPr txBox="1"/>
          <p:nvPr/>
        </p:nvSpPr>
        <p:spPr>
          <a:xfrm>
            <a:off x="184785" y="2212340"/>
            <a:ext cx="11713210" cy="7385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智能车感知与控制实验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8820" y="4535805"/>
            <a:ext cx="553275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周</a:t>
            </a:r>
            <a:r>
              <a:rPr lang="en-US" altLang="zh-CN" sz="3600" b="1" dirty="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越、时良仁、李元龙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麦克纳姆轮的运动模型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24240" y="1491683"/>
            <a:ext cx="9538970" cy="2043697"/>
            <a:chOff x="1128959" y="1669021"/>
            <a:chExt cx="9538970" cy="2043697"/>
          </a:xfrm>
        </p:grpSpPr>
        <p:sp>
          <p:nvSpPr>
            <p:cNvPr id="14" name="文本框 13"/>
            <p:cNvSpPr txBox="1"/>
            <p:nvPr/>
          </p:nvSpPr>
          <p:spPr>
            <a:xfrm>
              <a:off x="1128959" y="1669021"/>
              <a:ext cx="300863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i="0" dirty="0">
                  <a:solidFill>
                    <a:srgbClr val="12121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当底盘沿着 </a:t>
              </a:r>
              <a:r>
                <a:rPr lang="en-US" altLang="zh-CN" sz="2000" b="1" i="0" dirty="0">
                  <a:solidFill>
                    <a:srgbClr val="12121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r>
                <a:rPr lang="zh-CN" altLang="en-US" sz="2000" b="1" i="0" dirty="0">
                  <a:solidFill>
                    <a:srgbClr val="12121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轴平移时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7838" y="2115249"/>
              <a:ext cx="2043725" cy="159746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3388" y="2164776"/>
              <a:ext cx="1504484" cy="149841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9203" y="2238539"/>
              <a:ext cx="2244767" cy="1350892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4077264" y="1669021"/>
              <a:ext cx="283464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i="0" dirty="0">
                  <a:solidFill>
                    <a:srgbClr val="12121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当底盘沿着 </a:t>
              </a:r>
              <a:r>
                <a:rPr lang="en-US" altLang="zh-CN" sz="2000" b="1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CN" sz="2000" b="1" i="0" dirty="0">
                  <a:solidFill>
                    <a:srgbClr val="12121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i="0" dirty="0">
                  <a:solidFill>
                    <a:srgbClr val="12121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轴平移时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037634" y="1669021"/>
              <a:ext cx="363029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i="0" dirty="0">
                  <a:solidFill>
                    <a:srgbClr val="121212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当底盘底盘绕几何中心自转时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691" y="4175228"/>
            <a:ext cx="3857602" cy="178148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24305" y="3529965"/>
            <a:ext cx="95389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将运动叠加得到最终的运动模型，将底盘的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轴平动、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轴平动、</a:t>
            </a:r>
            <a:r>
              <a:rPr lang="zh-CN" altLang="en-US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绕中心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轴自转与四个轮子的速度联系了起来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1"/>
          <p:cNvSpPr txBox="1"/>
          <p:nvPr/>
        </p:nvSpPr>
        <p:spPr>
          <a:xfrm>
            <a:off x="1190837" y="2955930"/>
            <a:ext cx="4905163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rgbClr val="BD9F68"/>
                </a:solidFill>
              </a:rPr>
              <a:t>树莓派的远程连接</a:t>
            </a:r>
            <a:endParaRPr lang="en-GB" sz="4800" b="1" dirty="0">
              <a:solidFill>
                <a:srgbClr val="BD9F6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3648" y="3698956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endParaRPr lang="zh-CN" alt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68363" y="1231043"/>
            <a:ext cx="8700598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eaLnBrk="1" hangingPunct="1">
              <a:lnSpc>
                <a:spcPct val="120000"/>
              </a:lnSpc>
              <a:buNone/>
            </a:pPr>
            <a:r>
              <a:rPr lang="zh-CN" altLang="en-US" sz="24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b="1" dirty="0" err="1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zh-CN" altLang="en-US" sz="24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卡接入读卡器：</a:t>
            </a:r>
            <a:endParaRPr lang="en-US" altLang="zh-CN" sz="2400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indent="-368935" algn="l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 文件名为</a:t>
            </a:r>
            <a:r>
              <a:rPr lang="en-US" altLang="zh-CN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 </a:t>
            </a:r>
            <a:r>
              <a:rPr lang="zh-CN" altLang="en-US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b="1" dirty="0" err="1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wpa_supplicant.conf</a:t>
            </a:r>
            <a:endParaRPr lang="en-US" altLang="zh-CN" sz="2000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indent="-368935" algn="l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可以新建一个</a:t>
            </a:r>
            <a:r>
              <a:rPr lang="en-US" altLang="zh-CN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ssh.txt</a:t>
            </a:r>
            <a:r>
              <a:rPr lang="zh-CN" altLang="en-US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然后重命名删除</a:t>
            </a:r>
            <a:r>
              <a:rPr lang="en-US" altLang="zh-CN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.txt </a:t>
            </a:r>
            <a:r>
              <a:rPr lang="zh-CN" altLang="en-US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  <a:endParaRPr lang="en-US" altLang="zh-CN" sz="2000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indent="-368935" algn="l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文件是空的</a:t>
            </a:r>
            <a:endParaRPr lang="en-US" altLang="zh-CN" sz="2000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indent="-368935" algn="l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b="1" dirty="0" err="1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wpa_supplicant.conf</a:t>
            </a:r>
            <a:r>
              <a:rPr lang="zh-CN" altLang="en-US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中写入</a:t>
            </a:r>
            <a:endParaRPr lang="en-US" altLang="zh-CN" sz="2000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读卡器写入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34865" y="3200865"/>
            <a:ext cx="6096000" cy="2748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eaLnBrk="1" hangingPunct="1">
              <a:lnSpc>
                <a:spcPct val="120000"/>
              </a:lnSpc>
              <a:buNone/>
            </a:pPr>
            <a:r>
              <a:rPr lang="en-US" altLang="zh-CN" sz="1800" b="1" dirty="0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country=</a:t>
            </a:r>
            <a:r>
              <a:rPr lang="en-US" altLang="zh-CN" sz="1800" b="1" dirty="0" err="1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cn</a:t>
            </a:r>
            <a:endParaRPr lang="en-US" altLang="zh-CN" sz="1800" b="1" dirty="0">
              <a:latin typeface="Times New Roman" panose="02020603050405020304" charset="0"/>
              <a:ea typeface="Cascadia Code" panose="020B0609020000020004" pitchFamily="49" charset="0"/>
              <a:cs typeface="Times New Roman" panose="02020603050405020304" charset="0"/>
            </a:endParaRPr>
          </a:p>
          <a:p>
            <a:pPr marL="0" indent="0" algn="l" eaLnBrk="1" hangingPunct="1">
              <a:lnSpc>
                <a:spcPct val="120000"/>
              </a:lnSpc>
              <a:buNone/>
            </a:pPr>
            <a:r>
              <a:rPr lang="en-US" altLang="zh-CN" sz="1800" b="1" dirty="0" err="1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update_config</a:t>
            </a:r>
            <a:r>
              <a:rPr lang="en-US" altLang="zh-CN" sz="1800" b="1" dirty="0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=1</a:t>
            </a:r>
          </a:p>
          <a:p>
            <a:pPr marL="0" indent="0" algn="l" eaLnBrk="1" hangingPunct="1">
              <a:lnSpc>
                <a:spcPct val="120000"/>
              </a:lnSpc>
              <a:buNone/>
            </a:pPr>
            <a:r>
              <a:rPr lang="en-US" altLang="zh-CN" sz="1800" b="1" dirty="0" err="1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ctrl_interface</a:t>
            </a:r>
            <a:r>
              <a:rPr lang="en-US" altLang="zh-CN" sz="1800" b="1" dirty="0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=/var/run/</a:t>
            </a:r>
            <a:r>
              <a:rPr lang="en-US" altLang="zh-CN" sz="1800" b="1" dirty="0" err="1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wpa_supplicant</a:t>
            </a:r>
            <a:endParaRPr lang="en-US" altLang="zh-CN" sz="1800" b="1" dirty="0">
              <a:latin typeface="Times New Roman" panose="02020603050405020304" charset="0"/>
              <a:ea typeface="Cascadia Code" panose="020B0609020000020004" pitchFamily="49" charset="0"/>
              <a:cs typeface="Times New Roman" panose="02020603050405020304" charset="0"/>
            </a:endParaRPr>
          </a:p>
          <a:p>
            <a:pPr marL="0" indent="0" algn="l" eaLnBrk="1" hangingPunct="1">
              <a:lnSpc>
                <a:spcPct val="120000"/>
              </a:lnSpc>
              <a:buNone/>
            </a:pPr>
            <a:r>
              <a:rPr lang="en-US" altLang="zh-CN" sz="1800" b="1" dirty="0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network={</a:t>
            </a:r>
          </a:p>
          <a:p>
            <a:pPr marL="0" indent="0" algn="l" eaLnBrk="1" hangingPunct="1">
              <a:lnSpc>
                <a:spcPct val="120000"/>
              </a:lnSpc>
              <a:buNone/>
            </a:pPr>
            <a:r>
              <a:rPr lang="en-US" altLang="zh-CN" sz="1800" b="1" dirty="0" err="1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ssid</a:t>
            </a:r>
            <a:r>
              <a:rPr lang="en-US" altLang="zh-CN" sz="1800" b="1" dirty="0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=“</a:t>
            </a:r>
            <a:r>
              <a:rPr lang="en-US" altLang="zh-CN" sz="1800" b="1" dirty="0" err="1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wifi</a:t>
            </a:r>
            <a:r>
              <a:rPr lang="zh-CN" altLang="en-US" sz="18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名字</a:t>
            </a:r>
            <a:r>
              <a:rPr lang="en-US" altLang="zh-CN" sz="1800" b="1" dirty="0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”</a:t>
            </a:r>
          </a:p>
          <a:p>
            <a:pPr marL="0" indent="0" algn="l" eaLnBrk="1" hangingPunct="1">
              <a:lnSpc>
                <a:spcPct val="120000"/>
              </a:lnSpc>
              <a:buNone/>
            </a:pPr>
            <a:r>
              <a:rPr lang="en-US" altLang="zh-CN" sz="1800" b="1" dirty="0" err="1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psk</a:t>
            </a:r>
            <a:r>
              <a:rPr lang="en-US" altLang="zh-CN" sz="1800" b="1" dirty="0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=“</a:t>
            </a:r>
            <a:r>
              <a:rPr lang="en-US" altLang="zh-CN" sz="1800" b="1" dirty="0" err="1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wifi</a:t>
            </a:r>
            <a:r>
              <a:rPr lang="zh-CN" altLang="en-US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密码</a:t>
            </a:r>
            <a:r>
              <a:rPr lang="en-US" altLang="zh-CN" sz="1800" b="1" dirty="0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”</a:t>
            </a:r>
          </a:p>
          <a:p>
            <a:pPr marL="0" indent="0" algn="l" eaLnBrk="1" hangingPunct="1">
              <a:lnSpc>
                <a:spcPct val="120000"/>
              </a:lnSpc>
              <a:buNone/>
            </a:pPr>
            <a:r>
              <a:rPr lang="en-US" altLang="zh-CN" sz="1800" b="1" dirty="0">
                <a:latin typeface="Times New Roman" panose="02020603050405020304" charset="0"/>
                <a:ea typeface="Cascadia Code" panose="020B0609020000020004" pitchFamily="49" charset="0"/>
                <a:cs typeface="Times New Roman" panose="02020603050405020304" charset="0"/>
              </a:rPr>
              <a:t>}</a:t>
            </a:r>
          </a:p>
          <a:p>
            <a:pPr marL="0" indent="0" algn="l" eaLnBrk="1" hangingPunct="1">
              <a:lnSpc>
                <a:spcPct val="120000"/>
              </a:lnSpc>
              <a:buNone/>
            </a:pPr>
            <a:r>
              <a:rPr lang="zh-CN" altLang="en-US" sz="18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注意：不能有中文存在。</a:t>
            </a:r>
            <a:endParaRPr lang="en-US" altLang="zh-CN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883" y="4536517"/>
            <a:ext cx="8730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012565" y="1337945"/>
            <a:ext cx="6808470" cy="4248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eaLnBrk="1" hangingPunct="1">
              <a:lnSpc>
                <a:spcPct val="130000"/>
              </a:lnSpc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无线局域网扫描器：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fontAlgn="auto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下载无线局域网扫描器：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Advanced IP Scanner</a:t>
            </a:r>
          </a:p>
          <a:p>
            <a:pPr marL="514350" indent="-514350" algn="l" eaLnBrk="1" hangingPunct="1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将</a:t>
            </a:r>
            <a:r>
              <a:rPr lang="en-US" altLang="zh-CN" sz="2000" b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sd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卡插入小车，开机，连线开机。</a:t>
            </a:r>
            <a:endParaRPr lang="en-US" altLang="zh-CN" sz="20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14350" indent="-514350" algn="l" eaLnBrk="1" hangingPunct="1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将电脑和连入和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sz="2000" b="1" dirty="0" err="1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wpa_supplicant.conf </a:t>
            </a:r>
            <a:r>
              <a:rPr lang="en-US" altLang="zh-CN" sz="2000" dirty="0"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 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同一</a:t>
            </a:r>
            <a:r>
              <a:rPr lang="en-US" altLang="zh-CN" sz="2000" b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WiFi</a:t>
            </a:r>
            <a:endParaRPr lang="en-US" altLang="zh-CN" sz="20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14350" indent="-514350" algn="l" eaLnBrk="1" hangingPunct="1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打开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advanced_ip_scanner.exe 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使用无线局域网扫描器扫描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sz="2000" b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ip 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地址</a:t>
            </a:r>
            <a:endParaRPr lang="en-US" altLang="zh-CN" sz="20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14350" indent="-514350" algn="l" eaLnBrk="1" hangingPunct="1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找到运营商为 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raspberry 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的一个连接，记录下</a:t>
            </a:r>
            <a:r>
              <a:rPr lang="en-US" altLang="zh-CN" sz="2000" b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ip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地址。</a:t>
            </a:r>
            <a:endParaRPr lang="en-US" altLang="zh-CN" sz="20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514350" indent="-514350" algn="l" eaLnBrk="1" hangingPunct="1">
              <a:lnSpc>
                <a:spcPct val="130000"/>
              </a:lnSpc>
              <a:buFont typeface="+mj-lt"/>
              <a:buAutoNum type="arabicPeriod"/>
            </a:pPr>
            <a:endParaRPr lang="en-US" altLang="zh-CN" sz="20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0" indent="0" algn="l" eaLnBrk="1" hangingPunct="1">
              <a:lnSpc>
                <a:spcPct val="130000"/>
              </a:lnSpc>
              <a:buNone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或手机热点能够直接看到连接设备的</a:t>
            </a:r>
            <a:r>
              <a:rPr lang="en-US" altLang="zh-CN" sz="2000" b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ip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地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址，则不需要无线局域网扫描下载扫描这一过程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IP</a:t>
            </a:r>
            <a:r>
              <a:rPr lang="zh-CN" altLang="en-US" b="1" dirty="0"/>
              <a:t>地址的确定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47023" y="1547426"/>
            <a:ext cx="3363885" cy="4034543"/>
            <a:chOff x="382384" y="1739304"/>
            <a:chExt cx="3325091" cy="37919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5" b="58626"/>
            <a:stretch>
              <a:fillRect/>
            </a:stretch>
          </p:blipFill>
          <p:spPr>
            <a:xfrm>
              <a:off x="382384" y="1739304"/>
              <a:ext cx="3325091" cy="302111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47651" y="4145280"/>
              <a:ext cx="1252451" cy="2272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>
              <a:stCxn id="5" idx="2"/>
            </p:cNvCxnSpPr>
            <p:nvPr/>
          </p:nvCxnSpPr>
          <p:spPr>
            <a:xfrm flipH="1">
              <a:off x="1141615" y="4372495"/>
              <a:ext cx="432262" cy="8756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447023" y="5185144"/>
              <a:ext cx="1828423" cy="34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树莓派的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IP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地址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377315" y="1986915"/>
            <a:ext cx="5386705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eaLnBrk="1" hangingPunct="1">
              <a:lnSpc>
                <a:spcPct val="12000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VNC view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，显示图形界面：</a:t>
            </a:r>
            <a:endParaRPr lang="en-US" altLang="zh-CN" sz="20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381000" indent="-381000" algn="l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输入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en-US" altLang="zh-CN" sz="2000" b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ip 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地址，连接</a:t>
            </a:r>
            <a:endParaRPr lang="en-US" altLang="zh-CN" sz="20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366395" indent="-366395" algn="l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输入账号密码</a:t>
            </a:r>
            <a:endParaRPr lang="en-US" altLang="zh-CN" sz="20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0" indent="481965" algn="l" eaLnBrk="1" hangingPunct="1">
              <a:lnSpc>
                <a:spcPct val="120000"/>
              </a:lnSpc>
              <a:buNone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账号：</a:t>
            </a: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pi</a:t>
            </a:r>
          </a:p>
          <a:p>
            <a:pPr marL="0" indent="481965" algn="l" eaLnBrk="1" hangingPunct="1">
              <a:lnSpc>
                <a:spcPct val="120000"/>
              </a:lnSpc>
              <a:buNone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密码：</a:t>
            </a:r>
            <a:r>
              <a:rPr lang="en-US" altLang="zh-CN" sz="2000" b="1" dirty="0" err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cvprpi</a:t>
            </a:r>
            <a:endParaRPr lang="en-US" altLang="zh-CN" sz="20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0" indent="0" algn="l" eaLnBrk="1" hangingPunct="1">
              <a:lnSpc>
                <a:spcPct val="120000"/>
              </a:lnSpc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连接显示如图即成功连接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 eaLnBrk="1" hangingPunct="1">
              <a:lnSpc>
                <a:spcPct val="120000"/>
              </a:lnSpc>
              <a:buNone/>
            </a:pPr>
            <a:endParaRPr lang="en-US" altLang="zh-CN" sz="2000" b="1" dirty="0">
              <a:solidFill>
                <a:srgbClr val="0B4D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000" b="1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VNC</a:t>
            </a:r>
            <a:r>
              <a:rPr lang="zh-CN" altLang="en-US" b="1" dirty="0"/>
              <a:t>远程连接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855229" y="1265397"/>
            <a:ext cx="4869571" cy="4733151"/>
            <a:chOff x="6761645" y="1220602"/>
            <a:chExt cx="5273497" cy="488692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b="43452"/>
            <a:stretch>
              <a:fillRect/>
            </a:stretch>
          </p:blipFill>
          <p:spPr>
            <a:xfrm>
              <a:off x="6803807" y="1220602"/>
              <a:ext cx="5189174" cy="208647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1645" y="3016582"/>
              <a:ext cx="5273497" cy="3090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490778" y="1358678"/>
            <a:ext cx="8700598" cy="512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使用命令行来运动代码：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开启终端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1" hangingPunct="1">
              <a:lnSpc>
                <a:spcPct val="130000"/>
              </a:lnSpc>
              <a:buAutoNum type="arabicPeriod" startAt="2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切换到工作目录，运行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cd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Code_new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python3 xxx.py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000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命令行运行代码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584988" y="2135758"/>
            <a:ext cx="8850255" cy="2420227"/>
            <a:chOff x="340658" y="2549561"/>
            <a:chExt cx="11029652" cy="315385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658" y="2549561"/>
              <a:ext cx="5385667" cy="315385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582166"/>
              <a:ext cx="5274310" cy="3088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1"/>
          <p:cNvSpPr txBox="1"/>
          <p:nvPr/>
        </p:nvSpPr>
        <p:spPr>
          <a:xfrm>
            <a:off x="1105110" y="4302863"/>
            <a:ext cx="7255119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rgbClr val="063A65"/>
                </a:solidFill>
              </a:rPr>
              <a:t>单线循迹的实现</a:t>
            </a:r>
            <a:endParaRPr lang="en-GB" sz="4800" b="1" dirty="0">
              <a:solidFill>
                <a:srgbClr val="063A65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3648" y="3698956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endParaRPr lang="zh-CN" alt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如何进行单线循迹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85315" y="1652270"/>
            <a:ext cx="8285480" cy="3443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要实现小车的单线循迹，需要解决下面三个问题：</a:t>
            </a:r>
          </a:p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  <a:buFontTx/>
            </a:pPr>
            <a:endParaRPr lang="zh-CN" altLang="en-US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70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问题一</a:t>
            </a:r>
            <a:r>
              <a:rPr lang="zh-CN" altLang="en-US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：小车中心在哪里？</a:t>
            </a:r>
          </a:p>
          <a:p>
            <a:pPr algn="l">
              <a:lnSpc>
                <a:spcPct val="170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问题二</a:t>
            </a:r>
            <a:r>
              <a:rPr lang="zh-CN" altLang="en-US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：循迹线中心在哪里？</a:t>
            </a:r>
          </a:p>
          <a:p>
            <a:pPr algn="l">
              <a:lnSpc>
                <a:spcPct val="170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问题三</a:t>
            </a:r>
            <a:r>
              <a:rPr lang="zh-CN" altLang="en-US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：如何将小车中心和循迹线中心对齐？</a:t>
            </a:r>
          </a:p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  <a:buFontTx/>
            </a:pPr>
            <a:endParaRPr lang="zh-CN" altLang="en-US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sz="2000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第一个问题很简单，摄像头在小车中轴线位置，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故小车的中心便是摄像头拍摄画面的中心</a:t>
            </a:r>
            <a:r>
              <a:rPr lang="zh-CN" altLang="en-US" sz="2000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。接下来我们解决其余两个问题。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745615" y="1573530"/>
            <a:ext cx="9135110" cy="196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在确定直线中心位置之前，需要了解基本的色彩知识。</a:t>
            </a:r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（红绿蓝）是依据人眼识别的颜色定义出的空间，可表示大部分颜色。但在科学研究一般不采用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颜色空间，因为它的细节难以进行数字化的调整。它将色调，亮度，饱和度三个量放在一起表示，很难分开。它是最通用的面向硬件的彩色模型。该模型用于彩色监视器和一大类彩色视频摄像。</a:t>
            </a:r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RGB</a:t>
            </a:r>
            <a:r>
              <a:rPr lang="zh-CN" altLang="en-US" b="1" dirty="0"/>
              <a:t>颜色空间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3215640"/>
            <a:ext cx="3203575" cy="27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45701" y="3839269"/>
            <a:ext cx="4679322" cy="9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所以，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RGB 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颜色空间适合于显示系统，却并不适合于图像处理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30985" y="1570990"/>
            <a:ext cx="943165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在图像处理中使用较多的是 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HSV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颜色空间，它比 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RGB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更接近人们对彩色的感知经验。非常直观地表达颜色的色调、鲜艳程度和明暗程度，方便进行颜色的对比。在 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HSV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颜色空间下，比 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BGR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更容易跟踪某种颜色的物体，常用于分割指定颜色的物体。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HSV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表达彩色图像的方式由三个部分组成：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Hue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（色调、色相）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Saturation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（饱和度、色彩纯净度）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（明度）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HSV</a:t>
            </a:r>
            <a:r>
              <a:rPr lang="zh-CN" altLang="en-US" b="1" dirty="0"/>
              <a:t>颜色空间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023" y="3662720"/>
            <a:ext cx="3131943" cy="23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620" y="4614545"/>
            <a:ext cx="5601335" cy="4527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0985" y="4097020"/>
            <a:ext cx="5775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中可用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cv2.cvtColor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HSV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</a:p>
        </p:txBody>
      </p:sp>
      <p:sp>
        <p:nvSpPr>
          <p:cNvPr id="8" name="矩形 7"/>
          <p:cNvSpPr/>
          <p:nvPr/>
        </p:nvSpPr>
        <p:spPr>
          <a:xfrm>
            <a:off x="1531620" y="4008120"/>
            <a:ext cx="5716270" cy="108648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智能车感知与控制</a:t>
            </a:r>
            <a:r>
              <a:rPr lang="en-US" altLang="zh-CN" b="1" dirty="0"/>
              <a:t> </a:t>
            </a:r>
            <a:r>
              <a:rPr lang="en-US" altLang="zh-CN" dirty="0"/>
              <a:t>— </a:t>
            </a:r>
            <a:r>
              <a:rPr lang="zh-CN" altLang="en-US" sz="2400" b="1" dirty="0">
                <a:solidFill>
                  <a:srgbClr val="FF0000"/>
                </a:solidFill>
              </a:rPr>
              <a:t>视觉部分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731010" y="1309370"/>
          <a:ext cx="8310880" cy="4697092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endParaRPr sz="1600" b="1" i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</a:rPr>
                        <a:t>课程内容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介绍小车课程总体规划，讲解小车基本硬件结构。讲述单线循迹算法原理。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0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</a:rPr>
                        <a:t>实践：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连接小车，编写单线循迹算法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在单线循迹算法基础上简单介绍双线循迹逻辑。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CN" altLang="en-US" sz="1600" b="1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  <a:sym typeface="+mn-ea"/>
                        </a:rPr>
                        <a:t>实践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</a:rPr>
                        <a:t>：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编写并实验双线循迹。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介绍卷积神经网络，并简单讲解网络搭建平台和网络训练过程。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  <a:sym typeface="+mn-ea"/>
                        </a:rPr>
                        <a:t>实践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</a:rPr>
                        <a:t>：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下载</a:t>
                      </a:r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pytorch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并搭建环境。熟悉卷积神经网络代码，并了解基本概念。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91185" indent="-591185" algn="l" fontAlgn="ctr"/>
                      <a:r>
                        <a:rPr lang="zh-CN" altLang="en-US" sz="1600" b="1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  <a:sym typeface="+mn-ea"/>
                        </a:rPr>
                        <a:t>实践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</a:rPr>
                        <a:t>：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卷积网络实现标志牌识别。对不同种类标志牌进行采样，经过数据增强后训练卷积神经网络。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98170" indent="-598170" algn="l" fontAlgn="ctr"/>
                      <a:r>
                        <a:rPr lang="zh-CN" altLang="en-US" sz="1600" b="1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  <a:sym typeface="+mn-ea"/>
                        </a:rPr>
                        <a:t>实践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</a:rPr>
                        <a:t>：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将训练好的卷积神经网络部署在小车平台，使小车识别标志牌后执行特定动作。设计小车行驶路线，使小车在跑道中循环运行。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简单介绍小车标志牌跟随算法逻辑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  <a:sym typeface="+mn-ea"/>
                        </a:rPr>
                        <a:t>实践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方正公文小标宋" panose="02000500000000000000" charset="-122"/>
                          <a:ea typeface="方正公文小标宋" panose="02000500000000000000" charset="-122"/>
                        </a:rPr>
                        <a:t>：</a:t>
                      </a: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实现小车标志牌跟随算法</a:t>
                      </a:r>
                    </a:p>
                  </a:txBody>
                  <a:tcPr marL="7937" marR="7937" marT="7937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1AAD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46225" y="1522095"/>
            <a:ext cx="92570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5120" indent="-325120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注意到循迹线的颜色和地图颜色不同，为在图像中提取出道路信息，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将摄像头拍摄到的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图像转换为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HSV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图像，并进行二值分割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。（二值分割：将图像中的像素划分为两个类别的图像处理技术，通常将像素分类为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。其主要目标是从图像中提取出感兴趣的区域，或者隔离特定对象。）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直线位置的确定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55" y="3792220"/>
            <a:ext cx="2642547" cy="19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515" y="3792220"/>
            <a:ext cx="2640000" cy="198000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5076190" y="4845685"/>
            <a:ext cx="1767205" cy="6350"/>
          </a:xfrm>
          <a:prstGeom prst="straightConnector1">
            <a:avLst/>
          </a:prstGeom>
          <a:ln w="31750" cap="rnd">
            <a:solidFill>
              <a:prstClr val="black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75275" y="4368800"/>
            <a:ext cx="1169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二值分割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46477" y="1521962"/>
            <a:ext cx="9104898" cy="356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sz="24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计算道路中心点的位置</a:t>
            </a:r>
          </a:p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  <a:buFontTx/>
            </a:pPr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因为现实场景中干扰很多，很多区域的颜色和循迹线颜色相近，故为提高鲁棒性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只关注二值化图像中的某一行像素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。这样减少了场景干扰导致的误差。</a:t>
            </a:r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  <a:buFontTx/>
            </a:pPr>
            <a:endParaRPr lang="zh-CN" altLang="en-US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60000"/>
              </a:lnSpc>
              <a:spcBef>
                <a:spcPts val="600"/>
              </a:spcBef>
              <a:buClrTx/>
              <a:buSzTx/>
              <a:buFontTx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计算该行像素中白色像素的中心位置，该位置作为循迹线的中心位置。将所有白色像素点的位置相加，然后除以白色像素点的个数即可。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直线位置的确定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46477" y="1521962"/>
            <a:ext cx="9104898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spcBef>
                <a:spcPts val="600"/>
              </a:spcBef>
              <a:buClrTx/>
              <a:buSzPct val="80000"/>
              <a:buFont typeface="Wingdings" panose="05000000000000000000" charset="0"/>
              <a:buChar char="p"/>
            </a:pP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小车中心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car_center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和循迹线中心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route_center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，要想小车中心和循迹线中心对齐，就需要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保证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car_center 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route_center 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car_center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route_center 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的差为零。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将车中心和循迹线中心对齐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90675" y="2948940"/>
            <a:ext cx="9260840" cy="292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indent="-295275" algn="l">
              <a:lnSpc>
                <a:spcPct val="130000"/>
              </a:lnSpc>
              <a:spcBef>
                <a:spcPts val="600"/>
              </a:spcBef>
              <a:buClrTx/>
              <a:buSzPct val="80000"/>
              <a:buFont typeface="Wingdings" panose="05000000000000000000" charset="0"/>
              <a:buChar char="p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当小车偏右时，让小车向左拐一定角度</a:t>
            </a:r>
            <a:r>
              <a:rPr lang="zh-CN" altLang="en-US" sz="2000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即可，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当小车偏左时让小车朝右拐一定角度</a:t>
            </a:r>
            <a:r>
              <a:rPr lang="zh-CN" altLang="en-US" sz="2000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便可行驶到原始道路中。也就是说我们需要控制小车左右转向的速度大小，使得小车中心和循迹线中心的误差为0。</a:t>
            </a:r>
          </a:p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  <a:buFontTx/>
            </a:pPr>
            <a:endParaRPr lang="en-US" altLang="zh-CN" sz="1400" b="1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30000"/>
              </a:lnSpc>
              <a:spcBef>
                <a:spcPts val="600"/>
              </a:spcBef>
              <a:buClrTx/>
              <a:buSzPct val="80000"/>
              <a:buFont typeface="Wingdings" panose="05000000000000000000" charset="0"/>
              <a:buChar char="p"/>
            </a:pPr>
            <a:r>
              <a:rPr lang="zh-CN" altLang="en-US" sz="2000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可以预想的是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小车左右转向的速度大小和小车中心和道路中心的误差是有关系的</a:t>
            </a:r>
            <a:r>
              <a:rPr lang="zh-CN" altLang="en-US" sz="2000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，那么</a:t>
            </a:r>
            <a:r>
              <a:rPr lang="zh-CN" altLang="en-US" sz="2000" b="1" u="sng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如何确定小车转向速度大小</a:t>
            </a:r>
            <a:r>
              <a:rPr lang="zh-CN" altLang="en-US" sz="2000" b="1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，才能保证控制效果好，小车不会出现失控现象呢？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772275" y="2952115"/>
            <a:ext cx="4191000" cy="252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红色五角星标注了起点，黑色五角星标注了终点</a:t>
            </a:r>
            <a:endParaRPr lang="en-US" altLang="zh-CN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anose="05000000000000000000" charset="0"/>
              <a:buChar char="p"/>
              <a:defRPr/>
            </a:pPr>
            <a:endParaRPr lang="en-US" altLang="zh-CN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巡地图中白色单线</a:t>
            </a:r>
            <a:endParaRPr lang="en-US" altLang="zh-CN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anose="05000000000000000000" charset="0"/>
              <a:buChar char="p"/>
              <a:defRPr/>
            </a:pPr>
            <a:endParaRPr lang="en-US" altLang="zh-CN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defTabSz="9144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anose="05000000000000000000" charset="0"/>
              <a:buChar char="p"/>
              <a:defRPr/>
            </a:pPr>
            <a:r>
              <a:rPr lang="zh-CN" altLang="en-US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巡线路径按照蓝白色箭头指示</a:t>
            </a:r>
            <a:endParaRPr lang="en-US" altLang="zh-CN" b="1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巡线路径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7" y="1249409"/>
            <a:ext cx="4716000" cy="471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72131" y="2016405"/>
            <a:ext cx="3380509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巡线地图和路径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巡线效果</a:t>
            </a:r>
          </a:p>
        </p:txBody>
      </p:sp>
      <p:pic>
        <p:nvPicPr>
          <p:cNvPr id="3" name="12cc8ac0326c15602edfeaf078e3d6b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9629" y="1356322"/>
            <a:ext cx="7935999" cy="446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80280" y="3507105"/>
            <a:ext cx="36455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60615" y="1892300"/>
            <a:ext cx="4142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一、智能车的结构和运动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460615" y="2805430"/>
            <a:ext cx="4142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树莓派的远程连接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460474" y="3718322"/>
            <a:ext cx="3664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 单线循迹的实现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1"/>
          <p:cNvSpPr txBox="1"/>
          <p:nvPr/>
        </p:nvSpPr>
        <p:spPr>
          <a:xfrm>
            <a:off x="1105110" y="4303450"/>
            <a:ext cx="7255119" cy="6642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sz="4800" b="1">
                <a:solidFill>
                  <a:srgbClr val="063A65"/>
                </a:solidFill>
                <a:sym typeface="+mn-ea"/>
              </a:rPr>
              <a:t>智能车的结构和运动</a:t>
            </a:r>
            <a:endParaRPr lang="en-GB" sz="4800" b="1" dirty="0">
              <a:solidFill>
                <a:srgbClr val="063A65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3648" y="3698956"/>
            <a:ext cx="1743242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endParaRPr lang="zh-CN" alt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496940" y="1335465"/>
            <a:ext cx="8700598" cy="255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智能车发放的材料包括</a:t>
            </a:r>
            <a:r>
              <a:rPr lang="en-US" altLang="zh-CN" sz="2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89255" indent="-115570" algn="l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37415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麦克纳姆轮智能车</a:t>
            </a:r>
            <a:r>
              <a:rPr lang="zh-CN" altLang="en-US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一台</a:t>
            </a:r>
            <a:endParaRPr lang="en-US" altLang="zh-CN" b="0" i="0" dirty="0">
              <a:solidFill>
                <a:srgbClr val="37415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9255" indent="-115570" algn="l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SD</a:t>
            </a:r>
            <a:r>
              <a:rPr lang="zh-CN" altLang="en-US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卡一张（内含系统镜像）</a:t>
            </a:r>
            <a:endParaRPr lang="en-US" altLang="zh-CN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9255" indent="-115570" algn="l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37415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读卡器一个</a:t>
            </a:r>
            <a:endParaRPr lang="en-US" altLang="zh-CN" b="0" i="0" dirty="0">
              <a:solidFill>
                <a:srgbClr val="37415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b="0" i="0" dirty="0">
              <a:solidFill>
                <a:srgbClr val="37415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b="0" i="0" dirty="0">
              <a:solidFill>
                <a:srgbClr val="37415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智能车结构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64" y="3091149"/>
            <a:ext cx="1591276" cy="2828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5"/>
          <a:stretch>
            <a:fillRect/>
          </a:stretch>
        </p:blipFill>
        <p:spPr>
          <a:xfrm>
            <a:off x="3424845" y="3090967"/>
            <a:ext cx="4844788" cy="2828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t="17952" r="8910" b="17054"/>
          <a:stretch>
            <a:fillRect/>
          </a:stretch>
        </p:blipFill>
        <p:spPr>
          <a:xfrm>
            <a:off x="8486521" y="3090966"/>
            <a:ext cx="2476102" cy="28289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智能车结构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800860" y="2091055"/>
            <a:ext cx="8305800" cy="3630295"/>
            <a:chOff x="2836" y="3293"/>
            <a:chExt cx="13080" cy="571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45"/>
            <a:stretch>
              <a:fillRect/>
            </a:stretch>
          </p:blipFill>
          <p:spPr>
            <a:xfrm>
              <a:off x="4708" y="3571"/>
              <a:ext cx="9338" cy="5439"/>
            </a:xfrm>
            <a:prstGeom prst="rect">
              <a:avLst/>
            </a:prstGeom>
          </p:spPr>
        </p:pic>
        <p:sp>
          <p:nvSpPr>
            <p:cNvPr id="12" name="线形标注 2 11"/>
            <p:cNvSpPr/>
            <p:nvPr/>
          </p:nvSpPr>
          <p:spPr>
            <a:xfrm>
              <a:off x="14234" y="3293"/>
              <a:ext cx="1682" cy="877"/>
            </a:xfrm>
            <a:prstGeom prst="borderCallout2">
              <a:avLst>
                <a:gd name="adj1" fmla="val 45724"/>
                <a:gd name="adj2" fmla="val -594"/>
                <a:gd name="adj3" fmla="val 45724"/>
                <a:gd name="adj4" fmla="val -21581"/>
                <a:gd name="adj5" fmla="val 77423"/>
                <a:gd name="adj6" fmla="val -88941"/>
              </a:avLst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摄像头</a:t>
              </a:r>
            </a:p>
          </p:txBody>
        </p:sp>
        <p:sp>
          <p:nvSpPr>
            <p:cNvPr id="13" name="线形标注 2 12"/>
            <p:cNvSpPr/>
            <p:nvPr/>
          </p:nvSpPr>
          <p:spPr>
            <a:xfrm>
              <a:off x="14234" y="5713"/>
              <a:ext cx="1682" cy="877"/>
            </a:xfrm>
            <a:prstGeom prst="borderCallout2">
              <a:avLst>
                <a:gd name="adj1" fmla="val 45724"/>
                <a:gd name="adj2" fmla="val -594"/>
                <a:gd name="adj3" fmla="val 45724"/>
                <a:gd name="adj4" fmla="val -21581"/>
                <a:gd name="adj5" fmla="val -67160"/>
                <a:gd name="adj6" fmla="val -185434"/>
              </a:avLst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下位机</a:t>
              </a:r>
            </a:p>
          </p:txBody>
        </p:sp>
        <p:sp>
          <p:nvSpPr>
            <p:cNvPr id="14" name="线形标注 2 13"/>
            <p:cNvSpPr/>
            <p:nvPr/>
          </p:nvSpPr>
          <p:spPr>
            <a:xfrm>
              <a:off x="14234" y="8133"/>
              <a:ext cx="1682" cy="877"/>
            </a:xfrm>
            <a:prstGeom prst="borderCallout2">
              <a:avLst>
                <a:gd name="adj1" fmla="val 45724"/>
                <a:gd name="adj2" fmla="val -594"/>
                <a:gd name="adj3" fmla="val 45724"/>
                <a:gd name="adj4" fmla="val -21581"/>
                <a:gd name="adj5" fmla="val 342"/>
                <a:gd name="adj6" fmla="val -106599"/>
              </a:avLst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麦克纳姆轮</a:t>
              </a:r>
            </a:p>
          </p:txBody>
        </p:sp>
        <p:sp>
          <p:nvSpPr>
            <p:cNvPr id="15" name="线形标注 2 14"/>
            <p:cNvSpPr/>
            <p:nvPr/>
          </p:nvSpPr>
          <p:spPr>
            <a:xfrm>
              <a:off x="2836" y="3293"/>
              <a:ext cx="1682" cy="877"/>
            </a:xfrm>
            <a:prstGeom prst="borderCallout2">
              <a:avLst>
                <a:gd name="adj1" fmla="val 51083"/>
                <a:gd name="adj2" fmla="val 99464"/>
                <a:gd name="adj3" fmla="val 52451"/>
                <a:gd name="adj4" fmla="val 149643"/>
                <a:gd name="adj5" fmla="val 129988"/>
                <a:gd name="adj6" fmla="val 316944"/>
              </a:avLst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上位机树莓派</a:t>
              </a:r>
            </a:p>
          </p:txBody>
        </p:sp>
        <p:sp>
          <p:nvSpPr>
            <p:cNvPr id="17" name="矩形 12"/>
            <p:cNvSpPr/>
            <p:nvPr/>
          </p:nvSpPr>
          <p:spPr>
            <a:xfrm>
              <a:off x="3268" y="7570"/>
              <a:ext cx="1440" cy="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</p:sp>
        <p:sp>
          <p:nvSpPr>
            <p:cNvPr id="16" name="线形标注 2 15"/>
            <p:cNvSpPr/>
            <p:nvPr/>
          </p:nvSpPr>
          <p:spPr>
            <a:xfrm>
              <a:off x="2838" y="8133"/>
              <a:ext cx="1682" cy="877"/>
            </a:xfrm>
            <a:prstGeom prst="borderCallout2">
              <a:avLst>
                <a:gd name="adj1" fmla="val 51083"/>
                <a:gd name="adj2" fmla="val 99464"/>
                <a:gd name="adj3" fmla="val 52451"/>
                <a:gd name="adj4" fmla="val 149643"/>
                <a:gd name="adj5" fmla="val -251083"/>
                <a:gd name="adj6" fmla="val 335255"/>
              </a:avLst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锂电池电源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智能车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控制逻辑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36350" y="1849304"/>
            <a:ext cx="8760457" cy="3345814"/>
            <a:chOff x="1919964" y="2878613"/>
            <a:chExt cx="8259456" cy="2942332"/>
          </a:xfrm>
        </p:grpSpPr>
        <p:sp>
          <p:nvSpPr>
            <p:cNvPr id="3" name="文本框 4"/>
            <p:cNvSpPr txBox="1">
              <a:spLocks noChangeArrowheads="1"/>
            </p:cNvSpPr>
            <p:nvPr/>
          </p:nvSpPr>
          <p:spPr bwMode="auto">
            <a:xfrm>
              <a:off x="7329081" y="2879173"/>
              <a:ext cx="2850339" cy="62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rPr>
                <a:t>树莓派控制器上实现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rPr>
                <a:t>图像处理和控制算法</a:t>
              </a:r>
            </a:p>
          </p:txBody>
        </p:sp>
        <p:sp>
          <p:nvSpPr>
            <p:cNvPr id="5" name="矩形 2"/>
            <p:cNvSpPr>
              <a:spLocks noChangeArrowheads="1"/>
            </p:cNvSpPr>
            <p:nvPr/>
          </p:nvSpPr>
          <p:spPr bwMode="auto">
            <a:xfrm>
              <a:off x="2173208" y="2878613"/>
              <a:ext cx="1981049" cy="622084"/>
            </a:xfrm>
            <a:prstGeom prst="rect">
              <a:avLst/>
            </a:prstGeom>
            <a:noFill/>
            <a:ln w="41275" cmpd="sng" algn="ctr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rPr>
                <a:t>摄像头</a:t>
              </a:r>
            </a:p>
          </p:txBody>
        </p:sp>
        <p:sp>
          <p:nvSpPr>
            <p:cNvPr id="7" name="箭头: 右 5"/>
            <p:cNvSpPr>
              <a:spLocks noChangeArrowheads="1"/>
            </p:cNvSpPr>
            <p:nvPr/>
          </p:nvSpPr>
          <p:spPr bwMode="auto">
            <a:xfrm>
              <a:off x="4167188" y="3045169"/>
              <a:ext cx="838200" cy="263525"/>
            </a:xfrm>
            <a:prstGeom prst="rightArrow">
              <a:avLst>
                <a:gd name="adj1" fmla="val 50000"/>
                <a:gd name="adj2" fmla="val 49979"/>
              </a:avLst>
            </a:prstGeom>
            <a:noFill/>
            <a:ln w="41275" cmpd="sng" algn="ctr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449580" indent="-449580"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449580" marR="0" lvl="0" indent="-44958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Blip>
                  <a:blip r:embed="rId3"/>
                </a:buBlip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10"/>
            <p:cNvSpPr>
              <a:spLocks noChangeArrowheads="1"/>
            </p:cNvSpPr>
            <p:nvPr/>
          </p:nvSpPr>
          <p:spPr bwMode="auto">
            <a:xfrm>
              <a:off x="5018159" y="2909326"/>
              <a:ext cx="2121141" cy="591370"/>
            </a:xfrm>
            <a:prstGeom prst="rect">
              <a:avLst/>
            </a:prstGeom>
            <a:noFill/>
            <a:ln w="41275" cmpd="sng" algn="ctr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rPr>
                <a:t>树莓派控制器</a:t>
              </a:r>
            </a:p>
          </p:txBody>
        </p:sp>
        <p:sp>
          <p:nvSpPr>
            <p:cNvPr id="10" name="矩形 14"/>
            <p:cNvSpPr>
              <a:spLocks noChangeArrowheads="1"/>
            </p:cNvSpPr>
            <p:nvPr/>
          </p:nvSpPr>
          <p:spPr bwMode="auto">
            <a:xfrm>
              <a:off x="8076841" y="5222874"/>
              <a:ext cx="1797851" cy="598071"/>
            </a:xfrm>
            <a:prstGeom prst="rect">
              <a:avLst/>
            </a:prstGeom>
            <a:noFill/>
            <a:ln w="4127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rPr>
                <a:t>四个轮子的驱动电机</a:t>
              </a:r>
            </a:p>
          </p:txBody>
        </p:sp>
        <p:sp>
          <p:nvSpPr>
            <p:cNvPr id="11" name="箭头: 右 15"/>
            <p:cNvSpPr>
              <a:spLocks noChangeArrowheads="1"/>
            </p:cNvSpPr>
            <p:nvPr/>
          </p:nvSpPr>
          <p:spPr bwMode="auto">
            <a:xfrm>
              <a:off x="7138701" y="5393748"/>
              <a:ext cx="908205" cy="242914"/>
            </a:xfrm>
            <a:prstGeom prst="rightArrow">
              <a:avLst>
                <a:gd name="adj1" fmla="val 50000"/>
                <a:gd name="adj2" fmla="val 49783"/>
              </a:avLst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</a:ln>
          </p:spPr>
          <p:txBody>
            <a:bodyPr/>
            <a:lstStyle>
              <a:lvl1pPr marL="449580" indent="-449580"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449580" marR="0" lvl="0" indent="-44958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Blip>
                  <a:blip r:embed="rId3"/>
                </a:buBlip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矩形 11"/>
            <p:cNvSpPr>
              <a:spLocks noChangeArrowheads="1"/>
            </p:cNvSpPr>
            <p:nvPr/>
          </p:nvSpPr>
          <p:spPr bwMode="auto">
            <a:xfrm>
              <a:off x="5088205" y="5222874"/>
              <a:ext cx="2051095" cy="598071"/>
            </a:xfrm>
            <a:prstGeom prst="rect">
              <a:avLst/>
            </a:prstGeom>
            <a:noFill/>
            <a:ln w="41275" cmpd="sng" algn="ctr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rPr>
                <a:t>下位机控制器</a:t>
              </a:r>
            </a:p>
          </p:txBody>
        </p:sp>
        <p:sp>
          <p:nvSpPr>
            <p:cNvPr id="15" name="箭头: 上下 1"/>
            <p:cNvSpPr>
              <a:spLocks noChangeArrowheads="1"/>
            </p:cNvSpPr>
            <p:nvPr/>
          </p:nvSpPr>
          <p:spPr bwMode="auto">
            <a:xfrm>
              <a:off x="5926364" y="3542578"/>
              <a:ext cx="304731" cy="1629479"/>
            </a:xfrm>
            <a:prstGeom prst="upDownArrow">
              <a:avLst>
                <a:gd name="adj1" fmla="val 50000"/>
                <a:gd name="adj2" fmla="val 50022"/>
              </a:avLst>
            </a:prstGeom>
            <a:noFill/>
            <a:ln w="41275" cmpd="sng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449580" indent="-449580"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449580" marR="0" lvl="0" indent="-44958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Blip>
                  <a:blip r:embed="rId3"/>
                </a:buBlip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6" name="文本框 4"/>
            <p:cNvSpPr txBox="1">
              <a:spLocks noChangeArrowheads="1"/>
            </p:cNvSpPr>
            <p:nvPr/>
          </p:nvSpPr>
          <p:spPr bwMode="auto">
            <a:xfrm>
              <a:off x="1919964" y="5172058"/>
              <a:ext cx="3086221" cy="62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rgbClr val="333399"/>
                  </a:solidFill>
                </a:rPr>
                <a:t>下位机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rPr>
                <a:t>控制器接收来自树莓派信息解算每个车轮的速度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10030" y="1491615"/>
            <a:ext cx="9164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麦克纳姆轮是一种可全方位移动的全向轮，特殊的结构使得轮子转动时产生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en-US" altLang="zh-CN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切向的速度，通过合理的组合，使得小车能够横向、自旋运动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麦克纳姆轮的运动模型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79" y="2603616"/>
            <a:ext cx="2711016" cy="2555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76" y="2670189"/>
            <a:ext cx="7778018" cy="26461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10030" y="1358900"/>
            <a:ext cx="95116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刚体在平面内的运动可以分解为三个独立分量：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轴平动、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轴平动、</a:t>
            </a:r>
            <a:r>
              <a:rPr lang="zh-CN" altLang="en-US" sz="20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绕中心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轴自转。如下图所示，底盘的运动可以分解为三个量：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麦克纳姆轮的运动模型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464" y="2334480"/>
            <a:ext cx="5570933" cy="36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944" y="2305322"/>
            <a:ext cx="2382427" cy="30049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wNTM5NzYwMDRjMzkwZTVkZjY2ODkwMGIxNGU0OT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54*354"/>
  <p:tag name="TABLE_ENDDRAG_RECT" val="125*105*654*35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1448</Words>
  <Application>Microsoft Office PowerPoint</Application>
  <PresentationFormat>宽屏</PresentationFormat>
  <Paragraphs>168</Paragraphs>
  <Slides>25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Calibri</vt:lpstr>
      <vt:lpstr>等线</vt:lpstr>
      <vt:lpstr>微软雅黑</vt:lpstr>
      <vt:lpstr>Times New Roman</vt:lpstr>
      <vt:lpstr>Wingdings</vt:lpstr>
      <vt:lpstr>宋体</vt:lpstr>
      <vt:lpstr>方正公文小标宋</vt:lpstr>
      <vt:lpstr>等线 Light</vt:lpstr>
      <vt:lpstr>Arial</vt:lpstr>
      <vt:lpstr>Office 主题​​</vt:lpstr>
      <vt:lpstr>1_Office 主题​​</vt:lpstr>
      <vt:lpstr>PowerPoint 演示文稿</vt:lpstr>
      <vt:lpstr>智能车感知与控制 — 视觉部分</vt:lpstr>
      <vt:lpstr>PowerPoint 演示文稿</vt:lpstr>
      <vt:lpstr>PowerPoint 演示文稿</vt:lpstr>
      <vt:lpstr>智能车结构</vt:lpstr>
      <vt:lpstr>智能车结构</vt:lpstr>
      <vt:lpstr>PowerPoint 演示文稿</vt:lpstr>
      <vt:lpstr>麦克纳姆轮的运动模型</vt:lpstr>
      <vt:lpstr>麦克纳姆轮的运动模型</vt:lpstr>
      <vt:lpstr>麦克纳姆轮的运动模型</vt:lpstr>
      <vt:lpstr>PowerPoint 演示文稿</vt:lpstr>
      <vt:lpstr>读卡器写入</vt:lpstr>
      <vt:lpstr>IP地址的确定</vt:lpstr>
      <vt:lpstr>VNC远程连接</vt:lpstr>
      <vt:lpstr>命令行运行代码</vt:lpstr>
      <vt:lpstr>PowerPoint 演示文稿</vt:lpstr>
      <vt:lpstr>如何进行单线循迹</vt:lpstr>
      <vt:lpstr>RGB颜色空间</vt:lpstr>
      <vt:lpstr>HSV颜色空间</vt:lpstr>
      <vt:lpstr>直线位置的确定</vt:lpstr>
      <vt:lpstr>直线位置的确定</vt:lpstr>
      <vt:lpstr>将车中心和循迹线中心对齐</vt:lpstr>
      <vt:lpstr>巡线路径</vt:lpstr>
      <vt:lpstr>巡线效果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Ze</dc:creator>
  <cp:lastModifiedBy>恺阳 徐</cp:lastModifiedBy>
  <cp:revision>132</cp:revision>
  <dcterms:created xsi:type="dcterms:W3CDTF">2021-11-08T16:57:00Z</dcterms:created>
  <dcterms:modified xsi:type="dcterms:W3CDTF">2024-09-23T13:02:25Z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1673E2B4534149C0AF3D2812C3927AB4_12</vt:lpwstr>
  </property>
  <property fmtid="{D5CDD505-2E9C-101B-9397-08002B2CF9AE}" pid="3" name="KSOProductBuildVer">
    <vt:lpwstr>2052-12.1.0.18276</vt:lpwstr>
  </property>
</Properties>
</file>